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sldIdLst>
    <p:sldId id="256" r:id="rId2"/>
    <p:sldId id="257" r:id="rId3"/>
    <p:sldId id="278" r:id="rId4"/>
    <p:sldId id="279" r:id="rId5"/>
    <p:sldId id="280" r:id="rId6"/>
    <p:sldId id="281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377" autoAdjust="0"/>
  </p:normalViewPr>
  <p:slideViewPr>
    <p:cSldViewPr>
      <p:cViewPr varScale="1">
        <p:scale>
          <a:sx n="73" d="100"/>
          <a:sy n="73" d="100"/>
        </p:scale>
        <p:origin x="115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564659E-F692-47FD-9765-A913C1E6ADDB}" type="datetimeFigureOut">
              <a:rPr lang="ru-RU"/>
              <a:pPr>
                <a:defRPr/>
              </a:pPr>
              <a:t>30.11.2022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653EAA0-622A-4428-9DDF-34C024BF6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E491D-C5FE-47D8-8F9F-050DE6BDDFC1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D42794-CC3A-422D-914B-0ABB16834B3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8909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8909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09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09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910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910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0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0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0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0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8910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911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8911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1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1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1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11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911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911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A90F8B-B7F6-4B6E-B8AF-A334173C4AA6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8EB75-77C2-4E4E-9771-51C1A1D7B4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75D5DC-A5FA-4DAF-93FF-2F9BBF330221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C977C-4E93-4096-A68A-65EE26601C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A5DC80-D94C-4E1D-BBB6-E99B857BFFCF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F9FC5A-BE08-447F-9834-9A42B3C363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9DBBF7-B579-4104-B33E-05FB48A38EF3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DF58CF5-485A-4BA9-B1A8-62E0A733AD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0D426-2FBE-4A08-86C9-0F22B5035605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8C481-5C51-4C30-A56E-3E9C30F835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83D953-DD5A-42E4-A158-8671EBA659C4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2D16-229A-4096-8E3E-D78AD5DEFA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8432E4-8673-4083-A7DA-BE0B40F249C6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37FBD-BECF-4A52-9D1F-9B08515E51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F5AFA4-EAC5-4B18-87A7-9EFAD2751EE5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F702C-8C51-4978-8653-65F3DFD38F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87BE9C-5C41-45F9-B140-26234E2613CA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CA7C-44D8-456B-82E4-326DFEED21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B95193-DF0B-4369-92C9-8BC5446FC164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92B5-B077-438A-A16B-44CF5F64FE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853A0B-4280-462D-9642-A27D90B49D7E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E4BED-9CE3-451C-86B0-95968573B9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10179F-6B3C-4855-B2EC-94690C705F5C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2BEBB-64D3-4F73-9FB7-B4AB6C9C55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46B506D-6770-4B20-9488-01ADB2899F77}" type="datetimeFigureOut">
              <a:rPr lang="ru-RU"/>
              <a:pPr/>
              <a:t>30.11.2022</a:t>
            </a:fld>
            <a:endParaRPr lang="ru-RU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80C5E3-D561-4CB6-AE6C-89468AC0F2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807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807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807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88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8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88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808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8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8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808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09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09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809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809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09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0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810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8810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10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810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810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8810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810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8810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0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11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8811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908050"/>
            <a:ext cx="7772400" cy="2692400"/>
          </a:xfrm>
        </p:spPr>
        <p:txBody>
          <a:bodyPr anchor="ctr"/>
          <a:lstStyle/>
          <a:p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СТРАТЕГИЯ РАЗВИТИЯ ВОСПИТАНИЯ</a:t>
            </a:r>
            <a:b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РОССИЙСКОЙ ФЕДЕРАЦИИ </a:t>
            </a:r>
            <a:b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(2015 – 2025)</a:t>
            </a:r>
            <a:endParaRPr lang="ru-RU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41463" y="3675063"/>
            <a:ext cx="5984875" cy="1419225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endParaRPr lang="ru-RU" sz="2800">
              <a:solidFill>
                <a:srgbClr val="89898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0" name="Picture 2" descr="C:\Users\светлана\Desktop\37810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573016"/>
            <a:ext cx="7704856" cy="32849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Портрет выпускника основной школы</a:t>
            </a:r>
          </a:p>
        </p:txBody>
      </p:sp>
      <p:graphicFrame>
        <p:nvGraphicFramePr>
          <p:cNvPr id="45071" name="Group 15"/>
          <p:cNvGraphicFramePr>
            <a:graphicFrameLocks noGrp="1"/>
          </p:cNvGraphicFramePr>
          <p:nvPr>
            <p:ph idx="1"/>
          </p:nvPr>
        </p:nvGraphicFramePr>
        <p:xfrm>
          <a:off x="2438400" y="1600200"/>
          <a:ext cx="6400800" cy="5033963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8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 активный, уважающий закон и правопорядок, соизмеряющий свои поступки с нравственными ценностями, осознающий свои обязанности перед семьёй, обществом, Отечеством;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Портрет выпускника основной школы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- уважающий других людей, умеющий вести конструктивный диалог, достигать взаимопонимания, сотрудничать для достижения общих результатов;</a:t>
            </a:r>
          </a:p>
          <a:p>
            <a:pPr>
              <a:lnSpc>
                <a:spcPct val="90000"/>
              </a:lnSpc>
            </a:pPr>
            <a:r>
              <a:rPr lang="ru-RU" sz="2800"/>
              <a:t>- осознанно выполняющий правила здорового и экологически целесообразного образа жизни, безопасного для человека и окружающей его среды;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Портрет выпускника основной школы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- ориентирующийся в мире профессий, понимающий значение профессиональной деятельности для человека в интересах устойчивого развития общества и природы.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i="1"/>
              <a:t>Спасибо за внимание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611188" y="692150"/>
            <a:ext cx="7561262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«...Формирование гармоничной личности, воспитание гражданина России зрелого, ответственного человека, в котором сочетается любовь к большой и малой родине, общенациональная и мническая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идентичность,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уважение к культуре, традициям людей, которые живут рядом».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В. В. Путин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pic>
        <p:nvPicPr>
          <p:cNvPr id="1026" name="Picture 2" descr="C:\Users\светлана\Desktop\aedbf9d235564169d072bb030e9e06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81536"/>
            <a:ext cx="5607819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323850" y="333375"/>
            <a:ext cx="828040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Цель Стратегии:	</a:t>
            </a:r>
            <a:r>
              <a:rPr lang="ru-RU" i="1">
                <a:latin typeface="Calibri" pitchFamily="34" charset="0"/>
              </a:rPr>
              <a:t>^</a:t>
            </a:r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Определить приоритеты государственной политики в области воспитания </a:t>
            </a:r>
            <a:r>
              <a:rPr lang="ru-RU" b="1">
                <a:latin typeface="Calibri" pitchFamily="34" charset="0"/>
              </a:rPr>
              <a:t>детей, </a:t>
            </a:r>
            <a:r>
              <a:rPr lang="ru-RU">
                <a:latin typeface="Calibri" pitchFamily="34" charset="0"/>
              </a:rPr>
              <a:t>основные направления развития воспитания, механизмы и ожидаемые результаты реализации Стратегии, обеспечивающие становление российской гражданской идентичности, укрепление нравственных основ общественной жизни, успешную социализацию детей, их самоопределение в мире </a:t>
            </a:r>
            <a:r>
              <a:rPr lang="ru-RU" b="1">
                <a:latin typeface="Calibri" pitchFamily="34" charset="0"/>
              </a:rPr>
              <a:t>ценностей </a:t>
            </a:r>
            <a:r>
              <a:rPr lang="ru-RU">
                <a:latin typeface="Calibri" pitchFamily="34" charset="0"/>
              </a:rPr>
              <a:t>и </a:t>
            </a:r>
            <a:r>
              <a:rPr lang="ru-RU" b="1">
                <a:latin typeface="Calibri" pitchFamily="34" charset="0"/>
              </a:rPr>
              <a:t>градаций многонационального </a:t>
            </a:r>
            <a:r>
              <a:rPr lang="ru-RU">
                <a:latin typeface="Calibri" pitchFamily="34" charset="0"/>
              </a:rPr>
              <a:t>народа Российской Федерации, межкультурное взаимопонимание и уважение. 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pic>
        <p:nvPicPr>
          <p:cNvPr id="34819" name="Picture 2" descr="C:\Users\светлана\Desktop\regreso-a-clas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708275"/>
            <a:ext cx="72358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67" name="Group 27"/>
          <p:cNvGraphicFramePr>
            <a:graphicFrameLocks noGrp="1"/>
          </p:cNvGraphicFramePr>
          <p:nvPr/>
        </p:nvGraphicFramePr>
        <p:xfrm>
          <a:off x="34925" y="260350"/>
          <a:ext cx="9109075" cy="6700838"/>
        </p:xfrm>
        <a:graphic>
          <a:graphicData uri="http://schemas.openxmlformats.org/drawingml/2006/table">
            <a:tbl>
              <a:tblPr/>
              <a:tblGrid>
                <a:gridCol w="211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3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</a:rPr>
                        <a:t>                                                     Задачи  стратегии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создать условия для консолидации усилий институтов российского общества и государства по воспитанию подрастающего поколения на основе признания определяющей роли семьи;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обеспечить поддержку семейного воспитания на основе содействия ответственному отношению родителей к воспитанию детей, повышению их социальной, коммуникативной и педагогической компетентности;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повысить эффективность воспитательной деятельности в системе образования субъектов Российской Федерации;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сформировать социокуль-турную инфраструктурусодействую-щую успешной социализации детей и интегрирую-щую воспитатель-ные возможности образователь-ных, культурных, спортивных, научных, познаватель-ных,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обеспечить равный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доступ к инфраструктуре воспитания детей, требующих особой заботы общества и государства, включая детей с ограничен-ными возможностя-ми здоровья.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539750" y="0"/>
            <a:ext cx="835342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chemeClr val="hlink"/>
                </a:solidFill>
                <a:latin typeface="Arial" charset="0"/>
              </a:rPr>
              <a:t>Основные направления развития воспитания:</a:t>
            </a:r>
          </a:p>
          <a:p>
            <a:endParaRPr lang="ru-RU" sz="2400" b="1" i="1">
              <a:solidFill>
                <a:schemeClr val="hlink"/>
              </a:solidFill>
              <a:latin typeface="Arial" charset="0"/>
            </a:endParaRPr>
          </a:p>
          <a:p>
            <a:r>
              <a:rPr lang="ru-RU" sz="2400" b="1">
                <a:latin typeface="Arial" charset="0"/>
              </a:rPr>
              <a:t>-Поддержка семейного воспитания</a:t>
            </a:r>
          </a:p>
          <a:p>
            <a:pPr>
              <a:buFontTx/>
              <a:buChar char="-"/>
            </a:pPr>
            <a:r>
              <a:rPr lang="ru-RU" sz="2400" b="1">
                <a:latin typeface="Arial" charset="0"/>
              </a:rPr>
              <a:t>Развитие воспитания в системе образования</a:t>
            </a:r>
          </a:p>
          <a:p>
            <a:r>
              <a:rPr lang="ru-RU" sz="2400" b="1">
                <a:latin typeface="Arial" charset="0"/>
              </a:rPr>
              <a:t>- Расширение воспитательных возможностей информационных ресурсов</a:t>
            </a:r>
          </a:p>
          <a:p>
            <a:r>
              <a:rPr lang="ru-RU" sz="2400" b="1">
                <a:latin typeface="Arial" charset="0"/>
              </a:rPr>
              <a:t>-Поддержка общественных объединений в сфере воспитания</a:t>
            </a:r>
          </a:p>
          <a:p>
            <a:r>
              <a:rPr lang="ru-RU" sz="2400" b="1">
                <a:latin typeface="Arial" charset="0"/>
              </a:rPr>
              <a:t>-Гражданское и патриотическое воспитание</a:t>
            </a:r>
          </a:p>
          <a:p>
            <a:r>
              <a:rPr lang="ru-RU" sz="2400" b="1">
                <a:latin typeface="Arial" charset="0"/>
              </a:rPr>
              <a:t>-Духовно-нравственное воспитание</a:t>
            </a:r>
          </a:p>
          <a:p>
            <a:r>
              <a:rPr lang="ru-RU" sz="2400" b="1">
                <a:latin typeface="Arial" charset="0"/>
              </a:rPr>
              <a:t>- Приобщение детей к культурному наследию</a:t>
            </a:r>
          </a:p>
          <a:p>
            <a:r>
              <a:rPr lang="ru-RU" sz="2400" b="1">
                <a:latin typeface="Arial" charset="0"/>
              </a:rPr>
              <a:t>-Физическое развитие и культура здоровья</a:t>
            </a:r>
          </a:p>
          <a:p>
            <a:r>
              <a:rPr lang="ru-RU" sz="2400" b="1">
                <a:latin typeface="Arial" charset="0"/>
              </a:rPr>
              <a:t>-Трудовое воспитание и профессиональное самоопределение</a:t>
            </a:r>
          </a:p>
          <a:p>
            <a:r>
              <a:rPr lang="ru-RU" sz="2400" b="1">
                <a:latin typeface="Arial" charset="0"/>
              </a:rPr>
              <a:t>-Экологическое воспитание</a:t>
            </a:r>
          </a:p>
        </p:txBody>
      </p:sp>
      <p:sp>
        <p:nvSpPr>
          <p:cNvPr id="36867" name="Прямоугольник 2"/>
          <p:cNvSpPr>
            <a:spLocks noChangeArrowheads="1"/>
          </p:cNvSpPr>
          <p:nvPr/>
        </p:nvSpPr>
        <p:spPr bwMode="auto">
          <a:xfrm>
            <a:off x="1187450" y="8108950"/>
            <a:ext cx="8280400" cy="753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воспитание детей в духе уважения к человеческому достоинству, национальным традициям и общечеловеческим достижениям;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поддержка определяющей роли семьи в воспитании детей, уважение к авторитету родителей и защита их преимущественного права на воспитание и обучение детей перед всеми иными лицами;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защита прав и соблюдение законных интересов каждого ребёнка;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обеспечение соответствия воспитания в системе образования традиционным российским культурным, духовно-нравственным и семейным ценностям;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обеспечение условий для физического, психического, социального, духовно-нравственного развития детей, в том числе детей, находящихся в трудной жизненной ситуации (детей, оставшихся без попечения родителей; детей с ограниченными возможностями здоровья.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воспитание языковой культуры детей;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развитие сотрудничества субъектов системы воспитания (семьи, общества, государства, образовательных, научных, традиционных религиозных и иных общественных организаций, организаций культуры и спорта, СМИ. бизнес-сообществ) </a:t>
            </a:r>
          </a:p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Прямоугольник 1"/>
          <p:cNvSpPr>
            <a:spLocks noChangeArrowheads="1"/>
          </p:cNvSpPr>
          <p:nvPr/>
        </p:nvSpPr>
        <p:spPr bwMode="auto">
          <a:xfrm>
            <a:off x="323850" y="0"/>
            <a:ext cx="856932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Реализация Стратегии развития воспитания в Российской Федерации должна обеспечить: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значимость воспитания в общественном сознании;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укрепление российской гражданской идентичности, традиционных общенациональных ценностей, устойчивости и сплоченности российского общества;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повышение общественного престижа семьи, отцовства и материнства, сохранение и возрождение традиционных семейных ценностей,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укрепление традиций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семейного воспитания;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развитие общественно-государственной системы воспитания, основанной па координации и консолидации усилий всех ее институтов, современной развитой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инфраструктуре,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правовом регулировании, эффективных механизмах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управления, конкурсного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отбора и использования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лучшего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педагогического опыта воспи-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тательной деятельности;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доступность для всех категорий детей качественного воспитания, способствующего удовлетворению их индивидуальных потребностей, развитию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творческих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способностей, независимо от места проживания, материального положения семьи,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состояния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здоровья;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Портрет выпускника основной школы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8250" cy="3657600"/>
          </a:xfrm>
        </p:spPr>
        <p:txBody>
          <a:bodyPr/>
          <a:lstStyle/>
          <a:p>
            <a:r>
              <a:rPr lang="ru-RU" sz="2800"/>
              <a:t> </a:t>
            </a:r>
          </a:p>
        </p:txBody>
      </p:sp>
      <p:graphicFrame>
        <p:nvGraphicFramePr>
          <p:cNvPr id="40976" name="Group 16"/>
          <p:cNvGraphicFramePr>
            <a:graphicFrameLocks noGrp="1"/>
          </p:cNvGraphicFramePr>
          <p:nvPr>
            <p:ph sz="half" idx="2"/>
          </p:nvPr>
        </p:nvGraphicFramePr>
        <p:xfrm>
          <a:off x="1028700" y="1828800"/>
          <a:ext cx="7353300" cy="3657600"/>
        </p:xfrm>
        <a:graphic>
          <a:graphicData uri="http://schemas.openxmlformats.org/drawingml/2006/table">
            <a:tbl>
              <a:tblPr/>
              <a:tblGrid>
                <a:gridCol w="735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любящий свой край и своё Отечество, знающий русский и родной язык, уважающий свой народ, его культуру и духовные традиции;</a:t>
                      </a:r>
                      <a:r>
                        <a:rPr kumimoji="0" lang="ru-RU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Портрет выпускника основной школы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- осознающий и принимающий ценности человеческой жизни, семьи, гражданского общества, многонационального российского народа, человечества;</a:t>
            </a:r>
          </a:p>
          <a:p>
            <a:r>
              <a:rPr lang="ru-RU" sz="2800"/>
              <a:t>- активно и заинтересованно познающий мир, осознающий ценность труда, науки и творчества;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- </a:t>
            </a:r>
            <a:r>
              <a:rPr lang="ru-RU" sz="3600"/>
              <a:t>умеющий учиться, осознающий важность образования и самообразования для жизни и деятельности, способный применять полученные знания на практике;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460</TotalTime>
  <Words>722</Words>
  <Application>Microsoft Office PowerPoint</Application>
  <PresentationFormat>Экран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Пастель</vt:lpstr>
      <vt:lpstr>СТРАТЕГИЯ РАЗВИТИЯ ВОСПИТАНИЯ В РОССИЙСКОЙ ФЕДЕРАЦИИ  (2015 – 2025)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Портрет выпускника основной школы</vt:lpstr>
      <vt:lpstr>Портрет выпускника основной школы</vt:lpstr>
      <vt:lpstr>Презентация PowerPoint</vt:lpstr>
      <vt:lpstr>Портрет выпускника основной школы</vt:lpstr>
      <vt:lpstr>Портрет выпускника основной школы</vt:lpstr>
      <vt:lpstr>Портрет выпускника основной школы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ВОСПИТАНИЯ В РОССИЙСКОЙ ФЕДЕРАЦИИ  (2015 – 2025)</dc:title>
  <dc:creator>светлана</dc:creator>
  <cp:lastModifiedBy>Татьяна Грива</cp:lastModifiedBy>
  <cp:revision>43</cp:revision>
  <dcterms:created xsi:type="dcterms:W3CDTF">2015-02-04T13:12:53Z</dcterms:created>
  <dcterms:modified xsi:type="dcterms:W3CDTF">2022-11-30T13:00:05Z</dcterms:modified>
</cp:coreProperties>
</file>